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660"/>
  </p:normalViewPr>
  <p:slideViewPr>
    <p:cSldViewPr snapToGrid="0">
      <p:cViewPr varScale="1">
        <p:scale>
          <a:sx n="88" d="100"/>
          <a:sy n="88" d="100"/>
        </p:scale>
        <p:origin x="55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jpeg>
</file>

<file path=ppt/media/image4.jpe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087C8E-B626-43DB-A56A-E7F02BE27B51}" type="datetimeFigureOut">
              <a:rPr lang="en-US" smtClean="0"/>
              <a:t>2/18/2026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2C30D9-CD54-4D8D-9399-88755B973619}" type="slidenum">
              <a:rPr lang="en-US" smtClean="0"/>
              <a:t>‹#›</a:t>
            </a:fld>
            <a:endParaRPr lang="en-US"/>
          </a:p>
        </p:txBody>
      </p:sp>
    </p:spTree>
    <p:extLst>
      <p:ext uri="{BB962C8B-B14F-4D97-AF65-F5344CB8AC3E}">
        <p14:creationId xmlns:p14="http://schemas.microsoft.com/office/powerpoint/2010/main" val="12331181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83CAB2C-3281-4DE7-BF9D-6D1E6ED7C1EB}" type="datetimeFigureOut">
              <a:rPr lang="en-US" smtClean="0"/>
              <a:t>2/18/2026</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3408239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3CAB2C-3281-4DE7-BF9D-6D1E6ED7C1EB}" type="datetimeFigureOut">
              <a:rPr lang="en-US" smtClean="0"/>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3692024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3CAB2C-3281-4DE7-BF9D-6D1E6ED7C1EB}" type="datetimeFigureOut">
              <a:rPr lang="en-US" smtClean="0"/>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4462834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3CAB2C-3281-4DE7-BF9D-6D1E6ED7C1EB}" type="datetimeFigureOut">
              <a:rPr lang="en-US" smtClean="0"/>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1E74CF-25C4-494F-A3C3-DFE2BBE9F5B7}"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8140681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3CAB2C-3281-4DE7-BF9D-6D1E6ED7C1EB}" type="datetimeFigureOut">
              <a:rPr lang="en-US" smtClean="0"/>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31890802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83CAB2C-3281-4DE7-BF9D-6D1E6ED7C1EB}" type="datetimeFigureOut">
              <a:rPr lang="en-US" smtClean="0"/>
              <a:t>2/18/2026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21887172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83CAB2C-3281-4DE7-BF9D-6D1E6ED7C1EB}" type="datetimeFigureOut">
              <a:rPr lang="en-US" smtClean="0"/>
              <a:t>2/18/2026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30740722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3CAB2C-3281-4DE7-BF9D-6D1E6ED7C1EB}" type="datetimeFigureOut">
              <a:rPr lang="en-US" smtClean="0"/>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13057003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3CAB2C-3281-4DE7-BF9D-6D1E6ED7C1EB}" type="datetimeFigureOut">
              <a:rPr lang="en-US" smtClean="0"/>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1466515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3CAB2C-3281-4DE7-BF9D-6D1E6ED7C1EB}" type="datetimeFigureOut">
              <a:rPr lang="en-US" smtClean="0"/>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3060353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3CAB2C-3281-4DE7-BF9D-6D1E6ED7C1EB}" type="datetimeFigureOut">
              <a:rPr lang="en-US" smtClean="0"/>
              <a:t>2/18/2026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646843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83CAB2C-3281-4DE7-BF9D-6D1E6ED7C1EB}" type="datetimeFigureOut">
              <a:rPr lang="en-US" smtClean="0"/>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18036605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83CAB2C-3281-4DE7-BF9D-6D1E6ED7C1EB}" type="datetimeFigureOut">
              <a:rPr lang="en-US" smtClean="0"/>
              <a:t>2/18/2026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34271917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83CAB2C-3281-4DE7-BF9D-6D1E6ED7C1EB}" type="datetimeFigureOut">
              <a:rPr lang="en-US" smtClean="0"/>
              <a:t>2/18/2026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9947403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3CAB2C-3281-4DE7-BF9D-6D1E6ED7C1EB}" type="datetimeFigureOut">
              <a:rPr lang="en-US" smtClean="0"/>
              <a:t>2/18/2026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362541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3CAB2C-3281-4DE7-BF9D-6D1E6ED7C1EB}" type="datetimeFigureOut">
              <a:rPr lang="en-US" smtClean="0"/>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2860973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3CAB2C-3281-4DE7-BF9D-6D1E6ED7C1EB}" type="datetimeFigureOut">
              <a:rPr lang="en-US" smtClean="0"/>
              <a:t>2/18/2026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1E74CF-25C4-494F-A3C3-DFE2BBE9F5B7}" type="slidenum">
              <a:rPr lang="en-US" smtClean="0"/>
              <a:t>‹#›</a:t>
            </a:fld>
            <a:endParaRPr lang="en-US"/>
          </a:p>
        </p:txBody>
      </p:sp>
    </p:spTree>
    <p:extLst>
      <p:ext uri="{BB962C8B-B14F-4D97-AF65-F5344CB8AC3E}">
        <p14:creationId xmlns:p14="http://schemas.microsoft.com/office/powerpoint/2010/main" val="12600760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83CAB2C-3281-4DE7-BF9D-6D1E6ED7C1EB}" type="datetimeFigureOut">
              <a:rPr lang="en-US" smtClean="0"/>
              <a:t>2/18/2026</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01E74CF-25C4-494F-A3C3-DFE2BBE9F5B7}" type="slidenum">
              <a:rPr lang="en-US" smtClean="0"/>
              <a:t>‹#›</a:t>
            </a:fld>
            <a:endParaRPr lang="en-US"/>
          </a:p>
        </p:txBody>
      </p:sp>
    </p:spTree>
    <p:extLst>
      <p:ext uri="{BB962C8B-B14F-4D97-AF65-F5344CB8AC3E}">
        <p14:creationId xmlns:p14="http://schemas.microsoft.com/office/powerpoint/2010/main" val="323300067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63715-8C98-809E-46EE-992F349E5E84}"/>
              </a:ext>
            </a:extLst>
          </p:cNvPr>
          <p:cNvSpPr>
            <a:spLocks noGrp="1"/>
          </p:cNvSpPr>
          <p:nvPr>
            <p:ph type="ctrTitle"/>
          </p:nvPr>
        </p:nvSpPr>
        <p:spPr>
          <a:xfrm>
            <a:off x="2953165" y="78246"/>
            <a:ext cx="6285670" cy="772900"/>
          </a:xfrm>
        </p:spPr>
        <p:txBody>
          <a:bodyPr>
            <a:normAutofit/>
          </a:bodyPr>
          <a:lstStyle/>
          <a:p>
            <a:r>
              <a:rPr lang="en-US" dirty="0"/>
              <a:t>8-Bit breadboard CPU</a:t>
            </a:r>
          </a:p>
        </p:txBody>
      </p:sp>
      <p:pic>
        <p:nvPicPr>
          <p:cNvPr id="5" name="Picture 4" descr="A circuit board with wires and lights&#10;&#10;AI-generated content may be incorrect.">
            <a:extLst>
              <a:ext uri="{FF2B5EF4-FFF2-40B4-BE49-F238E27FC236}">
                <a16:creationId xmlns:a16="http://schemas.microsoft.com/office/drawing/2014/main" id="{86A9D8A9-290A-5128-D1A5-FFCC483305B3}"/>
              </a:ext>
            </a:extLst>
          </p:cNvPr>
          <p:cNvPicPr>
            <a:picLocks noChangeAspect="1"/>
          </p:cNvPicPr>
          <p:nvPr/>
        </p:nvPicPr>
        <p:blipFill>
          <a:blip r:embed="rId2">
            <a:extLst>
              <a:ext uri="{28A0092B-C50C-407E-A947-70E740481C1C}">
                <a14:useLocalDpi xmlns:a14="http://schemas.microsoft.com/office/drawing/2010/main" val="0"/>
              </a:ext>
            </a:extLst>
          </a:blip>
          <a:srcRect l="4173" r="3434"/>
          <a:stretch/>
        </p:blipFill>
        <p:spPr>
          <a:xfrm>
            <a:off x="2927846" y="1334255"/>
            <a:ext cx="6336308" cy="5143500"/>
          </a:xfrm>
          <a:prstGeom prst="rect">
            <a:avLst/>
          </a:prstGeom>
        </p:spPr>
      </p:pic>
    </p:spTree>
    <p:extLst>
      <p:ext uri="{BB962C8B-B14F-4D97-AF65-F5344CB8AC3E}">
        <p14:creationId xmlns:p14="http://schemas.microsoft.com/office/powerpoint/2010/main" val="40784167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omputer circuit diagram with many green lines&#10;&#10;AI-generated content may be incorrect.">
            <a:extLst>
              <a:ext uri="{FF2B5EF4-FFF2-40B4-BE49-F238E27FC236}">
                <a16:creationId xmlns:a16="http://schemas.microsoft.com/office/drawing/2014/main" id="{DF8C1C48-658F-A532-FC8A-E5DD1D1982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41485" y="76200"/>
            <a:ext cx="5109029" cy="6705600"/>
          </a:xfrm>
          <a:prstGeom prst="rect">
            <a:avLst/>
          </a:prstGeom>
        </p:spPr>
      </p:pic>
    </p:spTree>
    <p:extLst>
      <p:ext uri="{BB962C8B-B14F-4D97-AF65-F5344CB8AC3E}">
        <p14:creationId xmlns:p14="http://schemas.microsoft.com/office/powerpoint/2010/main" val="3265984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ircuit board with wires and lights&#10;&#10;AI-generated content may be incorrect.">
            <a:extLst>
              <a:ext uri="{FF2B5EF4-FFF2-40B4-BE49-F238E27FC236}">
                <a16:creationId xmlns:a16="http://schemas.microsoft.com/office/drawing/2014/main" id="{756829E5-BC2C-2A2E-00F0-1C445E7C190F}"/>
              </a:ext>
            </a:extLst>
          </p:cNvPr>
          <p:cNvPicPr>
            <a:picLocks noChangeAspect="1"/>
          </p:cNvPicPr>
          <p:nvPr/>
        </p:nvPicPr>
        <p:blipFill>
          <a:blip r:embed="rId2">
            <a:extLst>
              <a:ext uri="{28A0092B-C50C-407E-A947-70E740481C1C}">
                <a14:useLocalDpi xmlns:a14="http://schemas.microsoft.com/office/drawing/2010/main" val="0"/>
              </a:ext>
            </a:extLst>
          </a:blip>
          <a:srcRect l="6313" r="55478" b="82185"/>
          <a:stretch/>
        </p:blipFill>
        <p:spPr>
          <a:xfrm>
            <a:off x="2328744" y="906344"/>
            <a:ext cx="7534511" cy="2634653"/>
          </a:xfrm>
          <a:prstGeom prst="rect">
            <a:avLst/>
          </a:prstGeom>
        </p:spPr>
      </p:pic>
      <p:sp>
        <p:nvSpPr>
          <p:cNvPr id="6" name="TextBox 5">
            <a:extLst>
              <a:ext uri="{FF2B5EF4-FFF2-40B4-BE49-F238E27FC236}">
                <a16:creationId xmlns:a16="http://schemas.microsoft.com/office/drawing/2014/main" id="{5B51FC51-40CE-7685-633D-6798D088ABB6}"/>
              </a:ext>
            </a:extLst>
          </p:cNvPr>
          <p:cNvSpPr txBox="1"/>
          <p:nvPr/>
        </p:nvSpPr>
        <p:spPr>
          <a:xfrm>
            <a:off x="4848159" y="214790"/>
            <a:ext cx="2495679" cy="461665"/>
          </a:xfrm>
          <a:prstGeom prst="rect">
            <a:avLst/>
          </a:prstGeom>
          <a:noFill/>
        </p:spPr>
        <p:txBody>
          <a:bodyPr wrap="square" rtlCol="0">
            <a:spAutoFit/>
          </a:bodyPr>
          <a:lstStyle/>
          <a:p>
            <a:r>
              <a:rPr lang="en-US" sz="2400" dirty="0"/>
              <a:t>The Clock Module</a:t>
            </a:r>
          </a:p>
        </p:txBody>
      </p:sp>
      <p:sp>
        <p:nvSpPr>
          <p:cNvPr id="7" name="TextBox 6">
            <a:extLst>
              <a:ext uri="{FF2B5EF4-FFF2-40B4-BE49-F238E27FC236}">
                <a16:creationId xmlns:a16="http://schemas.microsoft.com/office/drawing/2014/main" id="{A28A7348-5AB5-5848-D049-E3439BB3C3AB}"/>
              </a:ext>
            </a:extLst>
          </p:cNvPr>
          <p:cNvSpPr txBox="1"/>
          <p:nvPr/>
        </p:nvSpPr>
        <p:spPr>
          <a:xfrm>
            <a:off x="2265946" y="3976720"/>
            <a:ext cx="7660103" cy="1477328"/>
          </a:xfrm>
          <a:prstGeom prst="rect">
            <a:avLst/>
          </a:prstGeom>
          <a:noFill/>
        </p:spPr>
        <p:txBody>
          <a:bodyPr wrap="square" rtlCol="0">
            <a:spAutoFit/>
          </a:bodyPr>
          <a:lstStyle/>
          <a:p>
            <a:r>
              <a:rPr lang="en-US" dirty="0"/>
              <a:t>The clock module uses three 555 timers in astable, bistable, and monostable configurations to create the main clock for the computer. The variable resistor is used to control the speed in astable mode, the switch is used to switch between astable and monostable, and the button is used to manually pulse the clock when it is in monostable mode.</a:t>
            </a:r>
          </a:p>
        </p:txBody>
      </p:sp>
    </p:spTree>
    <p:extLst>
      <p:ext uri="{BB962C8B-B14F-4D97-AF65-F5344CB8AC3E}">
        <p14:creationId xmlns:p14="http://schemas.microsoft.com/office/powerpoint/2010/main" val="2466807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ircuit board with wires and lights&#10;&#10;AI-generated content may be incorrect.">
            <a:extLst>
              <a:ext uri="{FF2B5EF4-FFF2-40B4-BE49-F238E27FC236}">
                <a16:creationId xmlns:a16="http://schemas.microsoft.com/office/drawing/2014/main" id="{34E83E0C-7A30-61FD-ED7D-623E16DF80CC}"/>
              </a:ext>
            </a:extLst>
          </p:cNvPr>
          <p:cNvPicPr>
            <a:picLocks noChangeAspect="1"/>
          </p:cNvPicPr>
          <p:nvPr/>
        </p:nvPicPr>
        <p:blipFill>
          <a:blip r:embed="rId2">
            <a:extLst>
              <a:ext uri="{28A0092B-C50C-407E-A947-70E740481C1C}">
                <a14:useLocalDpi xmlns:a14="http://schemas.microsoft.com/office/drawing/2010/main" val="0"/>
              </a:ext>
            </a:extLst>
          </a:blip>
          <a:srcRect l="5508" t="18206" r="55924" b="44568"/>
          <a:stretch/>
        </p:blipFill>
        <p:spPr>
          <a:xfrm>
            <a:off x="348193" y="1080096"/>
            <a:ext cx="5747807" cy="4160827"/>
          </a:xfrm>
          <a:prstGeom prst="rect">
            <a:avLst/>
          </a:prstGeom>
        </p:spPr>
      </p:pic>
      <p:sp>
        <p:nvSpPr>
          <p:cNvPr id="5" name="TextBox 4">
            <a:extLst>
              <a:ext uri="{FF2B5EF4-FFF2-40B4-BE49-F238E27FC236}">
                <a16:creationId xmlns:a16="http://schemas.microsoft.com/office/drawing/2014/main" id="{68841440-3D34-98CA-65B3-ABEC7CAA33CF}"/>
              </a:ext>
            </a:extLst>
          </p:cNvPr>
          <p:cNvSpPr txBox="1"/>
          <p:nvPr/>
        </p:nvSpPr>
        <p:spPr>
          <a:xfrm>
            <a:off x="2070531" y="264805"/>
            <a:ext cx="2303129" cy="461665"/>
          </a:xfrm>
          <a:prstGeom prst="rect">
            <a:avLst/>
          </a:prstGeom>
          <a:noFill/>
        </p:spPr>
        <p:txBody>
          <a:bodyPr wrap="square" rtlCol="0">
            <a:spAutoFit/>
          </a:bodyPr>
          <a:lstStyle/>
          <a:p>
            <a:r>
              <a:rPr lang="en-US" sz="2400" dirty="0"/>
              <a:t>The RAM Module</a:t>
            </a:r>
          </a:p>
        </p:txBody>
      </p:sp>
      <p:sp>
        <p:nvSpPr>
          <p:cNvPr id="6" name="TextBox 5">
            <a:extLst>
              <a:ext uri="{FF2B5EF4-FFF2-40B4-BE49-F238E27FC236}">
                <a16:creationId xmlns:a16="http://schemas.microsoft.com/office/drawing/2014/main" id="{37729D40-2F6E-B9C0-52E8-F312620F13F1}"/>
              </a:ext>
            </a:extLst>
          </p:cNvPr>
          <p:cNvSpPr txBox="1"/>
          <p:nvPr/>
        </p:nvSpPr>
        <p:spPr>
          <a:xfrm>
            <a:off x="6388526" y="1080096"/>
            <a:ext cx="5747807" cy="1754326"/>
          </a:xfrm>
          <a:prstGeom prst="rect">
            <a:avLst/>
          </a:prstGeom>
          <a:noFill/>
        </p:spPr>
        <p:txBody>
          <a:bodyPr wrap="square" rtlCol="0">
            <a:spAutoFit/>
          </a:bodyPr>
          <a:lstStyle/>
          <a:p>
            <a:r>
              <a:rPr lang="en-US" dirty="0"/>
              <a:t>The RAM module is comprised of two separate parts: the memory address register (MAR), and the random-access memory itself. The 74ls189 chips each store 16 4-bit words. Two of these are combined to give a total of 16 bytes of memory. This is the maximum that is addressable because the MAR is only 4 bits wide.</a:t>
            </a:r>
          </a:p>
        </p:txBody>
      </p:sp>
      <p:sp>
        <p:nvSpPr>
          <p:cNvPr id="7" name="TextBox 6">
            <a:extLst>
              <a:ext uri="{FF2B5EF4-FFF2-40B4-BE49-F238E27FC236}">
                <a16:creationId xmlns:a16="http://schemas.microsoft.com/office/drawing/2014/main" id="{DA8E3AA8-A1F8-05EE-89F0-6BDAF0DB2A78}"/>
              </a:ext>
            </a:extLst>
          </p:cNvPr>
          <p:cNvSpPr txBox="1"/>
          <p:nvPr/>
        </p:nvSpPr>
        <p:spPr>
          <a:xfrm>
            <a:off x="6388526" y="2982540"/>
            <a:ext cx="5747807" cy="1754326"/>
          </a:xfrm>
          <a:prstGeom prst="rect">
            <a:avLst/>
          </a:prstGeom>
          <a:noFill/>
        </p:spPr>
        <p:txBody>
          <a:bodyPr wrap="square" rtlCol="0">
            <a:spAutoFit/>
          </a:bodyPr>
          <a:lstStyle/>
          <a:p>
            <a:r>
              <a:rPr lang="en-US" dirty="0"/>
              <a:t>The RAM module has two modes: manual and automatic. In manual mode, DIP switches are used to enter the address and data. Once both are set, the button can be pressed to write the data to that address. In automatic mode, the CPU has full control over the RAM and can read and write as needed.</a:t>
            </a:r>
          </a:p>
        </p:txBody>
      </p:sp>
    </p:spTree>
    <p:extLst>
      <p:ext uri="{BB962C8B-B14F-4D97-AF65-F5344CB8AC3E}">
        <p14:creationId xmlns:p14="http://schemas.microsoft.com/office/powerpoint/2010/main" val="3080967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ircuit board with wires and lights&#10;&#10;AI-generated content may be incorrect.">
            <a:extLst>
              <a:ext uri="{FF2B5EF4-FFF2-40B4-BE49-F238E27FC236}">
                <a16:creationId xmlns:a16="http://schemas.microsoft.com/office/drawing/2014/main" id="{03E65622-14BB-EB32-E189-38FE694FB410}"/>
              </a:ext>
            </a:extLst>
          </p:cNvPr>
          <p:cNvPicPr>
            <a:picLocks noChangeAspect="1"/>
          </p:cNvPicPr>
          <p:nvPr/>
        </p:nvPicPr>
        <p:blipFill>
          <a:blip r:embed="rId2">
            <a:extLst>
              <a:ext uri="{28A0092B-C50C-407E-A947-70E740481C1C}">
                <a14:useLocalDpi xmlns:a14="http://schemas.microsoft.com/office/drawing/2010/main" val="0"/>
              </a:ext>
            </a:extLst>
          </a:blip>
          <a:srcRect l="4612" t="53045" r="55477" b="30489"/>
          <a:stretch/>
        </p:blipFill>
        <p:spPr>
          <a:xfrm>
            <a:off x="3018337" y="883714"/>
            <a:ext cx="6155323" cy="1904564"/>
          </a:xfrm>
          <a:prstGeom prst="rect">
            <a:avLst/>
          </a:prstGeom>
        </p:spPr>
      </p:pic>
      <p:sp>
        <p:nvSpPr>
          <p:cNvPr id="5" name="TextBox 4">
            <a:extLst>
              <a:ext uri="{FF2B5EF4-FFF2-40B4-BE49-F238E27FC236}">
                <a16:creationId xmlns:a16="http://schemas.microsoft.com/office/drawing/2014/main" id="{CFCA6AB1-97F2-BF52-557A-4199016D8EAC}"/>
              </a:ext>
            </a:extLst>
          </p:cNvPr>
          <p:cNvSpPr txBox="1"/>
          <p:nvPr/>
        </p:nvSpPr>
        <p:spPr>
          <a:xfrm>
            <a:off x="4610866" y="288434"/>
            <a:ext cx="2970266" cy="461665"/>
          </a:xfrm>
          <a:prstGeom prst="rect">
            <a:avLst/>
          </a:prstGeom>
          <a:noFill/>
        </p:spPr>
        <p:txBody>
          <a:bodyPr wrap="square" rtlCol="0">
            <a:spAutoFit/>
          </a:bodyPr>
          <a:lstStyle/>
          <a:p>
            <a:r>
              <a:rPr lang="en-US" sz="2400" dirty="0"/>
              <a:t>The Instruction Register</a:t>
            </a:r>
          </a:p>
        </p:txBody>
      </p:sp>
      <p:sp>
        <p:nvSpPr>
          <p:cNvPr id="6" name="TextBox 5">
            <a:extLst>
              <a:ext uri="{FF2B5EF4-FFF2-40B4-BE49-F238E27FC236}">
                <a16:creationId xmlns:a16="http://schemas.microsoft.com/office/drawing/2014/main" id="{9A062CF6-6B4A-7F74-B6E4-C0FDCB2A6E63}"/>
              </a:ext>
            </a:extLst>
          </p:cNvPr>
          <p:cNvSpPr txBox="1"/>
          <p:nvPr/>
        </p:nvSpPr>
        <p:spPr>
          <a:xfrm>
            <a:off x="2915034" y="3068456"/>
            <a:ext cx="6308746" cy="1477328"/>
          </a:xfrm>
          <a:prstGeom prst="rect">
            <a:avLst/>
          </a:prstGeom>
          <a:noFill/>
        </p:spPr>
        <p:txBody>
          <a:bodyPr wrap="square" rtlCol="0">
            <a:spAutoFit/>
          </a:bodyPr>
          <a:lstStyle/>
          <a:p>
            <a:r>
              <a:rPr lang="en-US" dirty="0"/>
              <a:t>The instruction register is used to hold the opcode and operand for the current instruction being executed. The top four bits are the opcode and are decoded in the control logic. The bottom four bits are connected to the bus and represent the operand of the instruction.</a:t>
            </a:r>
          </a:p>
        </p:txBody>
      </p:sp>
    </p:spTree>
    <p:extLst>
      <p:ext uri="{BB962C8B-B14F-4D97-AF65-F5344CB8AC3E}">
        <p14:creationId xmlns:p14="http://schemas.microsoft.com/office/powerpoint/2010/main" val="6016795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ircuit board with wires and lights&#10;&#10;AI-generated content may be incorrect.">
            <a:extLst>
              <a:ext uri="{FF2B5EF4-FFF2-40B4-BE49-F238E27FC236}">
                <a16:creationId xmlns:a16="http://schemas.microsoft.com/office/drawing/2014/main" id="{4358DB64-698A-F4A7-1961-0AA9FA712180}"/>
              </a:ext>
            </a:extLst>
          </p:cNvPr>
          <p:cNvPicPr>
            <a:picLocks noChangeAspect="1"/>
          </p:cNvPicPr>
          <p:nvPr/>
        </p:nvPicPr>
        <p:blipFill>
          <a:blip r:embed="rId2">
            <a:extLst>
              <a:ext uri="{28A0092B-C50C-407E-A947-70E740481C1C}">
                <a14:useLocalDpi xmlns:a14="http://schemas.microsoft.com/office/drawing/2010/main" val="0"/>
              </a:ext>
            </a:extLst>
          </a:blip>
          <a:srcRect l="3360" t="68914" r="55030"/>
          <a:stretch/>
        </p:blipFill>
        <p:spPr>
          <a:xfrm>
            <a:off x="2872075" y="4878845"/>
            <a:ext cx="2853665" cy="1598909"/>
          </a:xfrm>
          <a:prstGeom prst="rect">
            <a:avLst/>
          </a:prstGeom>
        </p:spPr>
      </p:pic>
      <p:pic>
        <p:nvPicPr>
          <p:cNvPr id="5" name="Picture 4" descr="A circuit board with wires and lights&#10;&#10;AI-generated content may be incorrect.">
            <a:extLst>
              <a:ext uri="{FF2B5EF4-FFF2-40B4-BE49-F238E27FC236}">
                <a16:creationId xmlns:a16="http://schemas.microsoft.com/office/drawing/2014/main" id="{867A1102-136B-50A4-7127-2FD0EBED51E1}"/>
              </a:ext>
            </a:extLst>
          </p:cNvPr>
          <p:cNvPicPr>
            <a:picLocks noChangeAspect="1"/>
          </p:cNvPicPr>
          <p:nvPr/>
        </p:nvPicPr>
        <p:blipFill>
          <a:blip r:embed="rId3">
            <a:extLst>
              <a:ext uri="{28A0092B-C50C-407E-A947-70E740481C1C}">
                <a14:useLocalDpi xmlns:a14="http://schemas.microsoft.com/office/drawing/2010/main" val="0"/>
              </a:ext>
            </a:extLst>
          </a:blip>
          <a:srcRect l="45784" r="45357"/>
          <a:stretch/>
        </p:blipFill>
        <p:spPr>
          <a:xfrm>
            <a:off x="5725739" y="1334254"/>
            <a:ext cx="607555" cy="5143500"/>
          </a:xfrm>
          <a:prstGeom prst="rect">
            <a:avLst/>
          </a:prstGeom>
        </p:spPr>
      </p:pic>
      <p:sp>
        <p:nvSpPr>
          <p:cNvPr id="6" name="TextBox 5">
            <a:extLst>
              <a:ext uri="{FF2B5EF4-FFF2-40B4-BE49-F238E27FC236}">
                <a16:creationId xmlns:a16="http://schemas.microsoft.com/office/drawing/2014/main" id="{0412277E-8422-9B2B-D053-92A86A5F9C3E}"/>
              </a:ext>
            </a:extLst>
          </p:cNvPr>
          <p:cNvSpPr txBox="1"/>
          <p:nvPr/>
        </p:nvSpPr>
        <p:spPr>
          <a:xfrm>
            <a:off x="417310" y="5216634"/>
            <a:ext cx="2344302" cy="461665"/>
          </a:xfrm>
          <a:prstGeom prst="rect">
            <a:avLst/>
          </a:prstGeom>
          <a:noFill/>
        </p:spPr>
        <p:txBody>
          <a:bodyPr wrap="square" rtlCol="0">
            <a:spAutoFit/>
          </a:bodyPr>
          <a:lstStyle/>
          <a:p>
            <a:r>
              <a:rPr lang="en-US" sz="2400" dirty="0"/>
              <a:t>The Control Logic</a:t>
            </a:r>
          </a:p>
        </p:txBody>
      </p:sp>
      <p:sp>
        <p:nvSpPr>
          <p:cNvPr id="7" name="TextBox 6">
            <a:extLst>
              <a:ext uri="{FF2B5EF4-FFF2-40B4-BE49-F238E27FC236}">
                <a16:creationId xmlns:a16="http://schemas.microsoft.com/office/drawing/2014/main" id="{EED8C893-7B5D-4C4D-9011-4370057FACB2}"/>
              </a:ext>
            </a:extLst>
          </p:cNvPr>
          <p:cNvSpPr txBox="1"/>
          <p:nvPr/>
        </p:nvSpPr>
        <p:spPr>
          <a:xfrm>
            <a:off x="5475813" y="760977"/>
            <a:ext cx="1107405" cy="461665"/>
          </a:xfrm>
          <a:prstGeom prst="rect">
            <a:avLst/>
          </a:prstGeom>
          <a:noFill/>
        </p:spPr>
        <p:txBody>
          <a:bodyPr wrap="square" rtlCol="0">
            <a:spAutoFit/>
          </a:bodyPr>
          <a:lstStyle/>
          <a:p>
            <a:r>
              <a:rPr lang="en-US" sz="2400" dirty="0"/>
              <a:t>The Bus</a:t>
            </a:r>
          </a:p>
        </p:txBody>
      </p:sp>
      <p:sp>
        <p:nvSpPr>
          <p:cNvPr id="8" name="TextBox 7">
            <a:extLst>
              <a:ext uri="{FF2B5EF4-FFF2-40B4-BE49-F238E27FC236}">
                <a16:creationId xmlns:a16="http://schemas.microsoft.com/office/drawing/2014/main" id="{2DFDDB03-8A96-18BA-96C0-F881AED8C1C6}"/>
              </a:ext>
            </a:extLst>
          </p:cNvPr>
          <p:cNvSpPr txBox="1"/>
          <p:nvPr/>
        </p:nvSpPr>
        <p:spPr>
          <a:xfrm>
            <a:off x="695158" y="3429000"/>
            <a:ext cx="4780655" cy="1200329"/>
          </a:xfrm>
          <a:prstGeom prst="rect">
            <a:avLst/>
          </a:prstGeom>
          <a:noFill/>
        </p:spPr>
        <p:txBody>
          <a:bodyPr wrap="square" rtlCol="0">
            <a:spAutoFit/>
          </a:bodyPr>
          <a:lstStyle/>
          <a:p>
            <a:r>
              <a:rPr lang="en-US" dirty="0"/>
              <a:t>The control logic uses two EEPROMs to set the control word depending on which instruction is set, which step the computer is on, and whether the flags in the flags register are set.</a:t>
            </a:r>
          </a:p>
        </p:txBody>
      </p:sp>
      <p:sp>
        <p:nvSpPr>
          <p:cNvPr id="9" name="TextBox 8">
            <a:extLst>
              <a:ext uri="{FF2B5EF4-FFF2-40B4-BE49-F238E27FC236}">
                <a16:creationId xmlns:a16="http://schemas.microsoft.com/office/drawing/2014/main" id="{5642763C-0D06-9D42-417C-A850E5C21DF4}"/>
              </a:ext>
            </a:extLst>
          </p:cNvPr>
          <p:cNvSpPr txBox="1"/>
          <p:nvPr/>
        </p:nvSpPr>
        <p:spPr>
          <a:xfrm>
            <a:off x="6583218" y="1436038"/>
            <a:ext cx="4941904" cy="1477328"/>
          </a:xfrm>
          <a:prstGeom prst="rect">
            <a:avLst/>
          </a:prstGeom>
          <a:noFill/>
        </p:spPr>
        <p:txBody>
          <a:bodyPr wrap="square" rtlCol="0">
            <a:spAutoFit/>
          </a:bodyPr>
          <a:lstStyle/>
          <a:p>
            <a:r>
              <a:rPr lang="en-US" dirty="0"/>
              <a:t>The bus is used to facilitate communication between each component. Every part is connected through a set of tri-state buffers that are controlled by the CPU to make sure multiple components aren’t talking at the same time.</a:t>
            </a:r>
          </a:p>
        </p:txBody>
      </p:sp>
    </p:spTree>
    <p:extLst>
      <p:ext uri="{BB962C8B-B14F-4D97-AF65-F5344CB8AC3E}">
        <p14:creationId xmlns:p14="http://schemas.microsoft.com/office/powerpoint/2010/main" val="2052388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ircuit board with wires and lights&#10;&#10;AI-generated content may be incorrect.">
            <a:extLst>
              <a:ext uri="{FF2B5EF4-FFF2-40B4-BE49-F238E27FC236}">
                <a16:creationId xmlns:a16="http://schemas.microsoft.com/office/drawing/2014/main" id="{98666697-39CF-A633-B710-9F37341B6ED5}"/>
              </a:ext>
            </a:extLst>
          </p:cNvPr>
          <p:cNvPicPr>
            <a:picLocks noChangeAspect="1"/>
          </p:cNvPicPr>
          <p:nvPr/>
        </p:nvPicPr>
        <p:blipFill>
          <a:blip r:embed="rId2">
            <a:extLst>
              <a:ext uri="{28A0092B-C50C-407E-A947-70E740481C1C}">
                <a14:useLocalDpi xmlns:a14="http://schemas.microsoft.com/office/drawing/2010/main" val="0"/>
              </a:ext>
            </a:extLst>
          </a:blip>
          <a:srcRect l="53382" r="7692" b="84181"/>
          <a:stretch/>
        </p:blipFill>
        <p:spPr>
          <a:xfrm>
            <a:off x="2274590" y="999229"/>
            <a:ext cx="7642820" cy="2329482"/>
          </a:xfrm>
          <a:prstGeom prst="rect">
            <a:avLst/>
          </a:prstGeom>
        </p:spPr>
      </p:pic>
      <p:sp>
        <p:nvSpPr>
          <p:cNvPr id="5" name="TextBox 4">
            <a:extLst>
              <a:ext uri="{FF2B5EF4-FFF2-40B4-BE49-F238E27FC236}">
                <a16:creationId xmlns:a16="http://schemas.microsoft.com/office/drawing/2014/main" id="{80D261FC-E627-0B9A-54E3-F1BA3BC9274C}"/>
              </a:ext>
            </a:extLst>
          </p:cNvPr>
          <p:cNvSpPr txBox="1"/>
          <p:nvPr/>
        </p:nvSpPr>
        <p:spPr>
          <a:xfrm>
            <a:off x="3524634" y="325257"/>
            <a:ext cx="5142732" cy="461665"/>
          </a:xfrm>
          <a:prstGeom prst="rect">
            <a:avLst/>
          </a:prstGeom>
          <a:noFill/>
        </p:spPr>
        <p:txBody>
          <a:bodyPr wrap="square" rtlCol="0">
            <a:spAutoFit/>
          </a:bodyPr>
          <a:lstStyle/>
          <a:p>
            <a:r>
              <a:rPr lang="en-US" sz="2400" dirty="0"/>
              <a:t>The Program Counter and Flags Register</a:t>
            </a:r>
          </a:p>
        </p:txBody>
      </p:sp>
      <p:sp>
        <p:nvSpPr>
          <p:cNvPr id="6" name="TextBox 5">
            <a:extLst>
              <a:ext uri="{FF2B5EF4-FFF2-40B4-BE49-F238E27FC236}">
                <a16:creationId xmlns:a16="http://schemas.microsoft.com/office/drawing/2014/main" id="{303D6500-1625-40A9-D0B2-A13B7CADA5C8}"/>
              </a:ext>
            </a:extLst>
          </p:cNvPr>
          <p:cNvSpPr txBox="1"/>
          <p:nvPr/>
        </p:nvSpPr>
        <p:spPr>
          <a:xfrm>
            <a:off x="2239973" y="3706695"/>
            <a:ext cx="7689552" cy="1200329"/>
          </a:xfrm>
          <a:prstGeom prst="rect">
            <a:avLst/>
          </a:prstGeom>
          <a:noFill/>
        </p:spPr>
        <p:txBody>
          <a:bodyPr wrap="square" rtlCol="0">
            <a:spAutoFit/>
          </a:bodyPr>
          <a:lstStyle/>
          <a:p>
            <a:r>
              <a:rPr lang="en-US" dirty="0"/>
              <a:t>The program counter is used to tell the computer which address to look for the next instruction to execute. The CPU can control when to clock the counter and when to read a value into the counter, which is essentially jumping to another part of the program.</a:t>
            </a:r>
          </a:p>
        </p:txBody>
      </p:sp>
      <p:sp>
        <p:nvSpPr>
          <p:cNvPr id="7" name="TextBox 6">
            <a:extLst>
              <a:ext uri="{FF2B5EF4-FFF2-40B4-BE49-F238E27FC236}">
                <a16:creationId xmlns:a16="http://schemas.microsoft.com/office/drawing/2014/main" id="{12476EFC-6544-78DD-28BA-2CCAE38C5306}"/>
              </a:ext>
            </a:extLst>
          </p:cNvPr>
          <p:cNvSpPr txBox="1"/>
          <p:nvPr/>
        </p:nvSpPr>
        <p:spPr>
          <a:xfrm flipH="1">
            <a:off x="2350436" y="5148871"/>
            <a:ext cx="7480897" cy="923330"/>
          </a:xfrm>
          <a:prstGeom prst="rect">
            <a:avLst/>
          </a:prstGeom>
          <a:noFill/>
        </p:spPr>
        <p:txBody>
          <a:bodyPr wrap="square" rtlCol="0">
            <a:spAutoFit/>
          </a:bodyPr>
          <a:lstStyle/>
          <a:p>
            <a:r>
              <a:rPr lang="en-US" dirty="0"/>
              <a:t>The flags register is used for conditional branching. The left bit is the carry flag, and the right bit is the zero flag. The flags are set by the ALU if either condition is met.</a:t>
            </a:r>
          </a:p>
        </p:txBody>
      </p:sp>
    </p:spTree>
    <p:extLst>
      <p:ext uri="{BB962C8B-B14F-4D97-AF65-F5344CB8AC3E}">
        <p14:creationId xmlns:p14="http://schemas.microsoft.com/office/powerpoint/2010/main" val="2775432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ircuit board with wires and lights&#10;&#10;AI-generated content may be incorrect.">
            <a:extLst>
              <a:ext uri="{FF2B5EF4-FFF2-40B4-BE49-F238E27FC236}">
                <a16:creationId xmlns:a16="http://schemas.microsoft.com/office/drawing/2014/main" id="{E321F500-7B27-8B48-4E28-4153891E4895}"/>
              </a:ext>
            </a:extLst>
          </p:cNvPr>
          <p:cNvPicPr>
            <a:picLocks noChangeAspect="1"/>
          </p:cNvPicPr>
          <p:nvPr/>
        </p:nvPicPr>
        <p:blipFill>
          <a:blip r:embed="rId2">
            <a:extLst>
              <a:ext uri="{28A0092B-C50C-407E-A947-70E740481C1C}">
                <a14:useLocalDpi xmlns:a14="http://schemas.microsoft.com/office/drawing/2010/main" val="0"/>
              </a:ext>
            </a:extLst>
          </a:blip>
          <a:srcRect l="53703" t="14695" r="5186" b="44882"/>
          <a:stretch/>
        </p:blipFill>
        <p:spPr>
          <a:xfrm>
            <a:off x="936171" y="1824286"/>
            <a:ext cx="5497286" cy="4053984"/>
          </a:xfrm>
          <a:prstGeom prst="rect">
            <a:avLst/>
          </a:prstGeom>
        </p:spPr>
      </p:pic>
      <p:sp>
        <p:nvSpPr>
          <p:cNvPr id="5" name="TextBox 4">
            <a:extLst>
              <a:ext uri="{FF2B5EF4-FFF2-40B4-BE49-F238E27FC236}">
                <a16:creationId xmlns:a16="http://schemas.microsoft.com/office/drawing/2014/main" id="{00FD4E29-8EC9-4A5B-6954-A3D44192C239}"/>
              </a:ext>
            </a:extLst>
          </p:cNvPr>
          <p:cNvSpPr txBox="1"/>
          <p:nvPr/>
        </p:nvSpPr>
        <p:spPr>
          <a:xfrm>
            <a:off x="3058885" y="979730"/>
            <a:ext cx="1251858" cy="461665"/>
          </a:xfrm>
          <a:prstGeom prst="rect">
            <a:avLst/>
          </a:prstGeom>
          <a:noFill/>
        </p:spPr>
        <p:txBody>
          <a:bodyPr wrap="square" rtlCol="0">
            <a:spAutoFit/>
          </a:bodyPr>
          <a:lstStyle/>
          <a:p>
            <a:r>
              <a:rPr lang="en-US" sz="2400" dirty="0"/>
              <a:t>The ALU</a:t>
            </a:r>
            <a:endParaRPr lang="en-US" dirty="0"/>
          </a:p>
        </p:txBody>
      </p:sp>
      <p:sp>
        <p:nvSpPr>
          <p:cNvPr id="6" name="TextBox 5">
            <a:extLst>
              <a:ext uri="{FF2B5EF4-FFF2-40B4-BE49-F238E27FC236}">
                <a16:creationId xmlns:a16="http://schemas.microsoft.com/office/drawing/2014/main" id="{56C43B97-BF69-A586-FAE3-DF2F5E602660}"/>
              </a:ext>
            </a:extLst>
          </p:cNvPr>
          <p:cNvSpPr txBox="1"/>
          <p:nvPr/>
        </p:nvSpPr>
        <p:spPr>
          <a:xfrm>
            <a:off x="6640285" y="1824286"/>
            <a:ext cx="5366657" cy="923330"/>
          </a:xfrm>
          <a:prstGeom prst="rect">
            <a:avLst/>
          </a:prstGeom>
          <a:noFill/>
        </p:spPr>
        <p:txBody>
          <a:bodyPr wrap="square" rtlCol="0">
            <a:spAutoFit/>
          </a:bodyPr>
          <a:lstStyle/>
          <a:p>
            <a:r>
              <a:rPr lang="en-US" dirty="0"/>
              <a:t>The ALU has two registers which are either added or subtracted depending on the control signal. The sum is calculated asynchronously and stored in the sum register.</a:t>
            </a:r>
          </a:p>
        </p:txBody>
      </p:sp>
    </p:spTree>
    <p:extLst>
      <p:ext uri="{BB962C8B-B14F-4D97-AF65-F5344CB8AC3E}">
        <p14:creationId xmlns:p14="http://schemas.microsoft.com/office/powerpoint/2010/main" val="973615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ircuit board with wires and lights&#10;&#10;AI-generated content may be incorrect.">
            <a:extLst>
              <a:ext uri="{FF2B5EF4-FFF2-40B4-BE49-F238E27FC236}">
                <a16:creationId xmlns:a16="http://schemas.microsoft.com/office/drawing/2014/main" id="{24FCC74D-335C-649F-7CB0-D5ABFD4F5A79}"/>
              </a:ext>
            </a:extLst>
          </p:cNvPr>
          <p:cNvPicPr>
            <a:picLocks noChangeAspect="1"/>
          </p:cNvPicPr>
          <p:nvPr/>
        </p:nvPicPr>
        <p:blipFill>
          <a:blip r:embed="rId2">
            <a:extLst>
              <a:ext uri="{28A0092B-C50C-407E-A947-70E740481C1C}">
                <a14:useLocalDpi xmlns:a14="http://schemas.microsoft.com/office/drawing/2010/main" val="0"/>
              </a:ext>
            </a:extLst>
          </a:blip>
          <a:srcRect l="54496" t="53848" r="3916" b="17792"/>
          <a:stretch/>
        </p:blipFill>
        <p:spPr>
          <a:xfrm>
            <a:off x="4441371" y="2721383"/>
            <a:ext cx="7609115" cy="3891687"/>
          </a:xfrm>
          <a:prstGeom prst="rect">
            <a:avLst/>
          </a:prstGeom>
        </p:spPr>
      </p:pic>
      <p:sp>
        <p:nvSpPr>
          <p:cNvPr id="5" name="TextBox 4">
            <a:extLst>
              <a:ext uri="{FF2B5EF4-FFF2-40B4-BE49-F238E27FC236}">
                <a16:creationId xmlns:a16="http://schemas.microsoft.com/office/drawing/2014/main" id="{1E8BE139-19A4-30ED-B369-9D78F1950FEA}"/>
              </a:ext>
            </a:extLst>
          </p:cNvPr>
          <p:cNvSpPr txBox="1"/>
          <p:nvPr/>
        </p:nvSpPr>
        <p:spPr>
          <a:xfrm>
            <a:off x="6923313" y="2057400"/>
            <a:ext cx="2645229" cy="461665"/>
          </a:xfrm>
          <a:prstGeom prst="rect">
            <a:avLst/>
          </a:prstGeom>
          <a:noFill/>
        </p:spPr>
        <p:txBody>
          <a:bodyPr wrap="square" rtlCol="0">
            <a:spAutoFit/>
          </a:bodyPr>
          <a:lstStyle/>
          <a:p>
            <a:r>
              <a:rPr lang="en-US" sz="2400" dirty="0"/>
              <a:t>The Output Register</a:t>
            </a:r>
            <a:endParaRPr lang="en-US" dirty="0"/>
          </a:p>
        </p:txBody>
      </p:sp>
      <p:sp>
        <p:nvSpPr>
          <p:cNvPr id="6" name="TextBox 5">
            <a:extLst>
              <a:ext uri="{FF2B5EF4-FFF2-40B4-BE49-F238E27FC236}">
                <a16:creationId xmlns:a16="http://schemas.microsoft.com/office/drawing/2014/main" id="{B8ACB75D-BFB1-49F0-719C-C5076CB5B569}"/>
              </a:ext>
            </a:extLst>
          </p:cNvPr>
          <p:cNvSpPr txBox="1"/>
          <p:nvPr/>
        </p:nvSpPr>
        <p:spPr>
          <a:xfrm>
            <a:off x="304799" y="4545649"/>
            <a:ext cx="3984171" cy="2031325"/>
          </a:xfrm>
          <a:prstGeom prst="rect">
            <a:avLst/>
          </a:prstGeom>
          <a:noFill/>
        </p:spPr>
        <p:txBody>
          <a:bodyPr wrap="square" rtlCol="0">
            <a:spAutoFit/>
          </a:bodyPr>
          <a:lstStyle/>
          <a:p>
            <a:r>
              <a:rPr lang="en-US" dirty="0"/>
              <a:t>The output register uses an EEPROM to send the correct signals to the display. The seven segment displays use multiplexing to quickly switch between each of the four displays, giving the illusion that there is a four-digit number being displayed.</a:t>
            </a:r>
          </a:p>
        </p:txBody>
      </p:sp>
    </p:spTree>
    <p:extLst>
      <p:ext uri="{BB962C8B-B14F-4D97-AF65-F5344CB8AC3E}">
        <p14:creationId xmlns:p14="http://schemas.microsoft.com/office/powerpoint/2010/main" val="2382598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ircuit board with wires and lights&#10;&#10;AI-generated content may be incorrect.">
            <a:extLst>
              <a:ext uri="{FF2B5EF4-FFF2-40B4-BE49-F238E27FC236}">
                <a16:creationId xmlns:a16="http://schemas.microsoft.com/office/drawing/2014/main" id="{322CB8B0-ED83-E9A1-5AFC-5A1ACB01CB7B}"/>
              </a:ext>
            </a:extLst>
          </p:cNvPr>
          <p:cNvPicPr>
            <a:picLocks noChangeAspect="1"/>
          </p:cNvPicPr>
          <p:nvPr/>
        </p:nvPicPr>
        <p:blipFill>
          <a:blip r:embed="rId2">
            <a:extLst>
              <a:ext uri="{28A0092B-C50C-407E-A947-70E740481C1C}">
                <a14:useLocalDpi xmlns:a14="http://schemas.microsoft.com/office/drawing/2010/main" val="0"/>
              </a:ext>
            </a:extLst>
          </a:blip>
          <a:srcRect l="54973" t="82842" r="3433"/>
          <a:stretch/>
        </p:blipFill>
        <p:spPr>
          <a:xfrm>
            <a:off x="1661404" y="1023257"/>
            <a:ext cx="8869192" cy="2743955"/>
          </a:xfrm>
          <a:prstGeom prst="rect">
            <a:avLst/>
          </a:prstGeom>
        </p:spPr>
      </p:pic>
      <p:sp>
        <p:nvSpPr>
          <p:cNvPr id="5" name="TextBox 4">
            <a:extLst>
              <a:ext uri="{FF2B5EF4-FFF2-40B4-BE49-F238E27FC236}">
                <a16:creationId xmlns:a16="http://schemas.microsoft.com/office/drawing/2014/main" id="{DF4B2012-7919-D2CA-21D7-4070340CE057}"/>
              </a:ext>
            </a:extLst>
          </p:cNvPr>
          <p:cNvSpPr txBox="1"/>
          <p:nvPr/>
        </p:nvSpPr>
        <p:spPr>
          <a:xfrm>
            <a:off x="4838700" y="301812"/>
            <a:ext cx="2514600" cy="461665"/>
          </a:xfrm>
          <a:prstGeom prst="rect">
            <a:avLst/>
          </a:prstGeom>
          <a:noFill/>
        </p:spPr>
        <p:txBody>
          <a:bodyPr wrap="square" rtlCol="0">
            <a:spAutoFit/>
          </a:bodyPr>
          <a:lstStyle/>
          <a:p>
            <a:r>
              <a:rPr lang="en-US" sz="2400" dirty="0"/>
              <a:t>The Control Word</a:t>
            </a:r>
            <a:endParaRPr lang="en-US" dirty="0"/>
          </a:p>
        </p:txBody>
      </p:sp>
      <p:sp>
        <p:nvSpPr>
          <p:cNvPr id="6" name="TextBox 5">
            <a:extLst>
              <a:ext uri="{FF2B5EF4-FFF2-40B4-BE49-F238E27FC236}">
                <a16:creationId xmlns:a16="http://schemas.microsoft.com/office/drawing/2014/main" id="{FBACB48F-1BD1-9EFC-A9C7-17DCB46B6476}"/>
              </a:ext>
            </a:extLst>
          </p:cNvPr>
          <p:cNvSpPr txBox="1"/>
          <p:nvPr/>
        </p:nvSpPr>
        <p:spPr>
          <a:xfrm>
            <a:off x="1126671" y="4026992"/>
            <a:ext cx="9938657" cy="646331"/>
          </a:xfrm>
          <a:prstGeom prst="rect">
            <a:avLst/>
          </a:prstGeom>
          <a:noFill/>
        </p:spPr>
        <p:txBody>
          <a:bodyPr wrap="square" rtlCol="0">
            <a:spAutoFit/>
          </a:bodyPr>
          <a:lstStyle/>
          <a:p>
            <a:r>
              <a:rPr lang="en-US" dirty="0"/>
              <a:t>The control word represents the signals that control each micro-instruction. Each assembly instruction is composed of up to 6 steps of micro-instructions.</a:t>
            </a:r>
          </a:p>
        </p:txBody>
      </p:sp>
    </p:spTree>
    <p:extLst>
      <p:ext uri="{BB962C8B-B14F-4D97-AF65-F5344CB8AC3E}">
        <p14:creationId xmlns:p14="http://schemas.microsoft.com/office/powerpoint/2010/main" val="3803371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TM04033919[[fn=Circuit]]</Template>
  <TotalTime>364</TotalTime>
  <Words>533</Words>
  <Application>Microsoft Office PowerPoint</Application>
  <PresentationFormat>Widescreen</PresentationFormat>
  <Paragraphs>21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Aptos</vt:lpstr>
      <vt:lpstr>Arial</vt:lpstr>
      <vt:lpstr>Tw Cen MT</vt:lpstr>
      <vt:lpstr>Circuit</vt:lpstr>
      <vt:lpstr>8-Bit breadboard CPU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N00206788</dc:creator>
  <cp:keywords>test; test2</cp:keywords>
  <cp:lastModifiedBy>Machado, Anthony E</cp:lastModifiedBy>
  <cp:revision>5</cp:revision>
  <dcterms:created xsi:type="dcterms:W3CDTF">2025-05-05T11:15:34Z</dcterms:created>
  <dcterms:modified xsi:type="dcterms:W3CDTF">2026-02-18T18:34:49Z</dcterms:modified>
</cp:coreProperties>
</file>

<file path=docProps/thumbnail.jpeg>
</file>